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86" r:id="rId2"/>
    <p:sldId id="347" r:id="rId3"/>
    <p:sldId id="349" r:id="rId4"/>
    <p:sldId id="353" r:id="rId5"/>
    <p:sldId id="366" r:id="rId6"/>
    <p:sldId id="3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A"/>
    <a:srgbClr val="005EA4"/>
    <a:srgbClr val="0051A2"/>
    <a:srgbClr val="FFA808"/>
    <a:srgbClr val="F4EF19"/>
    <a:srgbClr val="F6DC18"/>
    <a:srgbClr val="0060C0"/>
    <a:srgbClr val="A4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9" autoAdjust="0"/>
    <p:restoredTop sz="91466" autoAdjust="0"/>
  </p:normalViewPr>
  <p:slideViewPr>
    <p:cSldViewPr>
      <p:cViewPr varScale="1">
        <p:scale>
          <a:sx n="84" d="100"/>
          <a:sy n="84" d="100"/>
        </p:scale>
        <p:origin x="9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3D6383A-2B28-40D4-8071-5DA67A39B3CD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FA5AF6-3A50-48E8-A47D-24ED00486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4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2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11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4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9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36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74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34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7" name="Picture 8" descr="Picture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4"/>
          <p:cNvSpPr>
            <a:spLocks noChangeArrowheads="1"/>
          </p:cNvSpPr>
          <p:nvPr userDrawn="1"/>
        </p:nvSpPr>
        <p:spPr bwMode="gray">
          <a:xfrm>
            <a:off x="0" y="1146175"/>
            <a:ext cx="9144000" cy="117475"/>
          </a:xfrm>
          <a:prstGeom prst="rect">
            <a:avLst/>
          </a:prstGeom>
          <a:solidFill>
            <a:srgbClr val="AAA073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6" descr="Founded In blue &amp; white larg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943600"/>
            <a:ext cx="10604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4DC55C-CA4E-4DE0-A503-3F2A3F0B767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1" y="1495425"/>
            <a:ext cx="8991600" cy="2771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004D9A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Malawi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  <a:r>
              <a:rPr lang="en-GB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600" i="1" dirty="0" smtClean="0">
                <a:solidFill>
                  <a:srgbClr val="004D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en-US" sz="3600" i="1" dirty="0" smtClean="0">
                <a:solidFill>
                  <a:srgbClr val="004D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dirty="0" smtClean="0">
              <a:solidFill>
                <a:srgbClr val="004D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 bwMode="auto">
          <a:xfrm>
            <a:off x="450056" y="2559050"/>
            <a:ext cx="8053387" cy="277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800" dirty="0" smtClean="0">
              <a:solidFill>
                <a:srgbClr val="004D9A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4D9A"/>
                </a:solidFill>
              </a:rPr>
              <a:t>The 47</a:t>
            </a:r>
            <a:r>
              <a:rPr lang="en-US" altLang="en-US" sz="2800" baseline="30000" dirty="0" smtClean="0">
                <a:solidFill>
                  <a:srgbClr val="004D9A"/>
                </a:solidFill>
              </a:rPr>
              <a:t>th</a:t>
            </a:r>
            <a:r>
              <a:rPr lang="en-US" altLang="en-US" sz="2800" dirty="0" smtClean="0">
                <a:solidFill>
                  <a:srgbClr val="004D9A"/>
                </a:solidFill>
              </a:rPr>
              <a:t> Union World Conference on Lung Health </a:t>
            </a:r>
          </a:p>
          <a:p>
            <a:pPr eaLnBrk="1" hangingPunct="1"/>
            <a:r>
              <a:rPr lang="en-US" altLang="en-US" sz="2800" dirty="0" smtClean="0">
                <a:solidFill>
                  <a:srgbClr val="004D9A"/>
                </a:solidFill>
              </a:rPr>
              <a:t>October 26-29, 2016. Liverpool, UK</a:t>
            </a:r>
          </a:p>
          <a:p>
            <a:pPr eaLnBrk="1" hangingPunct="1"/>
            <a:r>
              <a:rPr lang="en-US" altLang="en-US" sz="2800" dirty="0" smtClean="0">
                <a:solidFill>
                  <a:srgbClr val="004D9A"/>
                </a:solidFill>
              </a:rPr>
              <a:t>By </a:t>
            </a:r>
          </a:p>
          <a:p>
            <a:pPr eaLnBrk="1" hangingPunct="1"/>
            <a:r>
              <a:rPr lang="en-US" altLang="en-US" sz="2800" dirty="0" smtClean="0">
                <a:solidFill>
                  <a:srgbClr val="004D9A"/>
                </a:solidFill>
              </a:rPr>
              <a:t>Wondwossen Asefa (Project HOPE)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1" y="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Testing of OMNI-gene TB Sputum Optimizer in Malawi</a:t>
            </a:r>
            <a:endParaRPr lang="en-US" sz="3200" kern="0" dirty="0"/>
          </a:p>
        </p:txBody>
      </p:sp>
      <p:pic>
        <p:nvPicPr>
          <p:cNvPr id="3078" name="Picture 10" descr="http://www.stoptb.org/assets/images/global/awards/tbreach/stoptb_REACH_log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832475"/>
            <a:ext cx="17240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 descr="http://www.faceofmalawi.com/wp-content/uploads/2014/07/Malawi_coat_of_arm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518150"/>
            <a:ext cx="1562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Background and Objective 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73815"/>
            <a:ext cx="9143999" cy="4860097"/>
          </a:xfrm>
        </p:spPr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endParaRPr lang="en-US" b="1" u="sng" dirty="0" smtClean="0"/>
          </a:p>
          <a:p>
            <a:pPr marL="0" indent="0">
              <a:buNone/>
              <a:defRPr/>
            </a:pPr>
            <a:r>
              <a:rPr lang="en-US" b="1" u="sng" dirty="0" smtClean="0"/>
              <a:t>Background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/>
              <a:t>One of challenges </a:t>
            </a:r>
            <a:r>
              <a:rPr lang="en-US" b="1" dirty="0"/>
              <a:t>to ensuring accurate TB diagnosis is transporting sputum samples to diagnostic laboratories without destroying the integrity of the </a:t>
            </a:r>
            <a:r>
              <a:rPr lang="en-US" b="1" dirty="0" smtClean="0"/>
              <a:t>sample.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/>
              <a:t>TB diagnostic laboratories usually necessitate to either process the specimen shortly after collection or store it at very low temperature to inhibit the growth of contaminating micro-organisms.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ZA" b="1" dirty="0" err="1" smtClean="0"/>
              <a:t>OMNIgene</a:t>
            </a:r>
            <a:r>
              <a:rPr lang="en-ZA" b="1" dirty="0"/>
              <a:t>® is a reagent designed for liquefying and decontaminating sputum samples at the point-of-collection or in the lab while preserving MTB viability for at least 8 days at ambient temperatures (up to 40 </a:t>
            </a:r>
            <a:r>
              <a:rPr lang="en-ZA" b="1" baseline="30000" dirty="0"/>
              <a:t>0</a:t>
            </a:r>
            <a:r>
              <a:rPr lang="en-ZA" b="1" dirty="0"/>
              <a:t>C</a:t>
            </a:r>
            <a:r>
              <a:rPr lang="en-ZA" b="1" dirty="0" smtClean="0"/>
              <a:t>).</a:t>
            </a:r>
          </a:p>
          <a:p>
            <a:pPr marL="0" indent="0">
              <a:buNone/>
              <a:defRPr/>
            </a:pPr>
            <a:r>
              <a:rPr lang="en-ZA" b="1" u="sng" dirty="0" smtClean="0"/>
              <a:t>Objective</a:t>
            </a:r>
            <a:r>
              <a:rPr lang="en-ZA" b="1" dirty="0" smtClean="0"/>
              <a:t>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/>
              <a:t>To </a:t>
            </a:r>
            <a:r>
              <a:rPr lang="en-US" b="1" dirty="0"/>
              <a:t>evaluate whether </a:t>
            </a:r>
            <a:r>
              <a:rPr lang="en-US" b="1" dirty="0" err="1"/>
              <a:t>OMNIgene</a:t>
            </a:r>
            <a:r>
              <a:rPr lang="en-US" b="1" dirty="0"/>
              <a:t>-SPUTUM can maintain quality of sputum samples transported at ambient temperature from peripheral collection centers to centralized </a:t>
            </a:r>
            <a:r>
              <a:rPr lang="en-US" b="1" dirty="0" err="1"/>
              <a:t>GeneXpert</a:t>
            </a:r>
            <a:r>
              <a:rPr lang="en-US" b="1" dirty="0"/>
              <a:t> testing centers for improved case detection.</a:t>
            </a:r>
            <a:endParaRPr lang="en-GB" b="1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pic>
        <p:nvPicPr>
          <p:cNvPr id="5124" name="Picture 10" descr="http://www.stoptb.org/assets/images/global/awards/tbreach/stoptb_REACH_log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832475"/>
            <a:ext cx="17240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 descr="http://www.faceofmalawi.com/wp-content/uploads/2014/07/Malawi_coat_of_arm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518150"/>
            <a:ext cx="1562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Methodology 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252" y="1087436"/>
            <a:ext cx="9067800" cy="4551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quantitative comparative study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CA" sz="2000" b="1" i="1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CA" sz="2000" b="1" i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from the enrolled study subjects were randomized to </a:t>
            </a: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 b="1" i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OMNIgene</a:t>
            </a:r>
            <a:r>
              <a:rPr lang="en-CA" sz="2000" b="1" i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treated or Standard of Care (SOC) arm. Both samples tested according to </a:t>
            </a:r>
            <a:r>
              <a:rPr lang="en-CA" sz="2000" b="1" i="1" kern="12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Xpert</a:t>
            </a:r>
            <a:r>
              <a:rPr lang="en-CA" sz="2000" b="1" i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MTB/RIF package insert H.2 for raw sputum : Samples were treated directly with </a:t>
            </a:r>
            <a:r>
              <a:rPr lang="en-CA" sz="2000" b="1" i="1" kern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 </a:t>
            </a:r>
            <a:r>
              <a:rPr lang="en-CA" sz="2000" b="1" i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 without centrifugation. </a:t>
            </a:r>
            <a:endParaRPr lang="en-CA" sz="2000" b="1" i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en-CA" sz="2000" b="1" i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/>
              <a:t>The study was conducted in seven district of Malawi, Nov 2015- February 2016.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/>
              <a:t>Sample size</a:t>
            </a:r>
            <a:r>
              <a:rPr lang="en-US" sz="2400" b="1" dirty="0"/>
              <a:t>=</a:t>
            </a:r>
            <a:r>
              <a:rPr lang="en-US" sz="2400" b="1" dirty="0" smtClean="0"/>
              <a:t> 377  (d=5%, CI=95% and p=50%)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/>
              <a:t>Prior </a:t>
            </a:r>
            <a:r>
              <a:rPr lang="en-US" sz="2400" b="1" dirty="0"/>
              <a:t>ethical clearance from National Health Sciences Research Committee (NHSRC</a:t>
            </a:r>
            <a:r>
              <a:rPr lang="en-US" sz="2400" b="1" dirty="0" smtClean="0"/>
              <a:t>) of Malawi was obtained. </a:t>
            </a:r>
            <a:endParaRPr lang="en-US" sz="2400" b="1" dirty="0"/>
          </a:p>
          <a:p>
            <a:pPr marL="400050" lvl="1" indent="0">
              <a:buFontTx/>
              <a:buNone/>
              <a:defRPr/>
            </a:pPr>
            <a:endParaRPr lang="en-US" sz="2400" i="1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 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7172" name="Picture 10" descr="http://www.stoptb.org/assets/images/global/awards/tbreach/stoptb_REACH_log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832475"/>
            <a:ext cx="17240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9" descr="http://www.faceofmalawi.com/wp-content/uploads/2014/07/Malawi_coat_of_arm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518150"/>
            <a:ext cx="1562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Results</a:t>
            </a:r>
            <a:endParaRPr lang="en-GB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1219199"/>
            <a:ext cx="8991600" cy="23900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 total of 362 sputum samples were collected (96%); of which, 49 (13.5%) of the samples were excluded due to gross incompleteness.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/>
              <a:t>C</a:t>
            </a:r>
            <a:r>
              <a:rPr lang="en-CA" sz="2400" dirty="0" smtClean="0"/>
              <a:t>ompatibility </a:t>
            </a:r>
            <a:r>
              <a:rPr lang="en-CA" sz="2400" dirty="0"/>
              <a:t>of </a:t>
            </a:r>
            <a:r>
              <a:rPr lang="en-CA" sz="2400" dirty="0" err="1"/>
              <a:t>OMNIgene</a:t>
            </a:r>
            <a:r>
              <a:rPr lang="en-CA" sz="2400" dirty="0"/>
              <a:t>-SPUTUM with </a:t>
            </a:r>
            <a:r>
              <a:rPr lang="en-CA" sz="2400" dirty="0" err="1"/>
              <a:t>Xpert</a:t>
            </a:r>
            <a:r>
              <a:rPr lang="en-CA" sz="2400" dirty="0"/>
              <a:t> MTB/RIF assay protocol H.2 (raw </a:t>
            </a:r>
            <a:r>
              <a:rPr lang="en-CA" sz="2400" dirty="0" smtClean="0"/>
              <a:t>sputum) was found with 98</a:t>
            </a:r>
            <a:r>
              <a:rPr lang="en-CA" sz="2400" dirty="0"/>
              <a:t>% of </a:t>
            </a:r>
            <a:r>
              <a:rPr lang="en-CA" sz="2400" dirty="0" smtClean="0"/>
              <a:t>concordance.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Inter-rater agreement between the two procedures using Cohen’s kappa index was </a:t>
            </a:r>
            <a:r>
              <a:rPr lang="en-US" sz="2400" i="1" dirty="0"/>
              <a:t>k=0.968</a:t>
            </a:r>
            <a:r>
              <a:rPr lang="en-US" sz="2400" dirty="0"/>
              <a:t> (p=0.000).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altLang="en-US" sz="2400" dirty="0" smtClean="0"/>
          </a:p>
          <a:p>
            <a:pPr>
              <a:defRPr/>
            </a:pPr>
            <a:endParaRPr lang="en-US" altLang="en-US" sz="2400" dirty="0" smtClean="0"/>
          </a:p>
        </p:txBody>
      </p:sp>
      <p:pic>
        <p:nvPicPr>
          <p:cNvPr id="11268" name="Picture 10" descr="http://www.stoptb.org/assets/images/global/awards/tbreach/stoptb_REACH_log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832475"/>
            <a:ext cx="17240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http://www.faceofmalawi.com/wp-content/uploads/2014/07/Malawi_coat_of_arm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518150"/>
            <a:ext cx="1562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00843"/>
              </p:ext>
            </p:extLst>
          </p:nvPr>
        </p:nvGraphicFramePr>
        <p:xfrm>
          <a:off x="257175" y="3698005"/>
          <a:ext cx="8462964" cy="2045757"/>
        </p:xfrm>
        <a:graphic>
          <a:graphicData uri="http://schemas.openxmlformats.org/drawingml/2006/table">
            <a:tbl>
              <a:tblPr firstRow="1" firstCol="1" bandRow="1"/>
              <a:tblGrid>
                <a:gridCol w="2532408">
                  <a:extLst>
                    <a:ext uri="{9D8B030D-6E8A-4147-A177-3AD203B41FA5}">
                      <a16:colId xmlns:a16="http://schemas.microsoft.com/office/drawing/2014/main" xmlns="" val="389028652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3120262264"/>
                    </a:ext>
                  </a:extLst>
                </a:gridCol>
                <a:gridCol w="3644556">
                  <a:extLst>
                    <a:ext uri="{9D8B030D-6E8A-4147-A177-3AD203B41FA5}">
                      <a16:colId xmlns:a16="http://schemas.microsoft.com/office/drawing/2014/main" xmlns="" val="641731255"/>
                    </a:ext>
                  </a:extLst>
                </a:gridCol>
              </a:tblGrid>
              <a:tr h="468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 smtClean="0">
                          <a:effectLst/>
                        </a:rPr>
                        <a:t>Xpert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r>
                        <a:rPr lang="en-CA" sz="1800" dirty="0">
                          <a:effectLst/>
                        </a:rPr>
                        <a:t>MTB-Rif result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Sputum </a:t>
                      </a:r>
                      <a:r>
                        <a:rPr lang="en-CA" sz="1800" dirty="0">
                          <a:effectLst/>
                        </a:rPr>
                        <a:t>(</a:t>
                      </a:r>
                      <a:r>
                        <a:rPr lang="en-CA" sz="1800" dirty="0" smtClean="0">
                          <a:effectLst/>
                        </a:rPr>
                        <a:t>SOC)</a:t>
                      </a:r>
                      <a:r>
                        <a:rPr lang="en-CA" sz="1800" baseline="0" dirty="0" smtClean="0">
                          <a:effectLst/>
                        </a:rPr>
                        <a:t> </a:t>
                      </a:r>
                      <a:r>
                        <a:rPr lang="en-CA" sz="1800" dirty="0" smtClean="0">
                          <a:effectLst/>
                        </a:rPr>
                        <a:t>N</a:t>
                      </a:r>
                      <a:r>
                        <a:rPr lang="en-CA" sz="1800" dirty="0">
                          <a:effectLst/>
                        </a:rPr>
                        <a:t>= 313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OMNigene</a:t>
                      </a:r>
                      <a:r>
                        <a:rPr lang="en-CA" sz="1800" dirty="0">
                          <a:effectLst/>
                        </a:rPr>
                        <a:t>-SPUTUM </a:t>
                      </a:r>
                      <a:r>
                        <a:rPr lang="en-CA" sz="1800" dirty="0" smtClean="0">
                          <a:effectLst/>
                        </a:rPr>
                        <a:t>N</a:t>
                      </a:r>
                      <a:r>
                        <a:rPr lang="en-CA" sz="1800" dirty="0">
                          <a:effectLst/>
                        </a:rPr>
                        <a:t>= 313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9104578"/>
                  </a:ext>
                </a:extLst>
              </a:tr>
              <a:tr h="267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Positive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35 (11.2%)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37 (11.8)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3146216"/>
                  </a:ext>
                </a:extLst>
              </a:tr>
              <a:tr h="267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Negative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270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269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3373689"/>
                  </a:ext>
                </a:extLst>
              </a:tr>
              <a:tr h="267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Error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6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6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2461286"/>
                  </a:ext>
                </a:extLst>
              </a:tr>
              <a:tr h="267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Invalid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9236808"/>
                  </a:ext>
                </a:extLst>
              </a:tr>
              <a:tr h="267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No result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0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783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 and recommendation 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39" y="1371600"/>
            <a:ext cx="9143999" cy="462597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i="1" dirty="0" smtClean="0"/>
              <a:t>More ( additional 2) </a:t>
            </a:r>
            <a:r>
              <a:rPr lang="en-US" b="1" i="1" dirty="0"/>
              <a:t>bacteriologically confirmed mycobacterium tuberculosis cases were identified from OMNI-gene treated sputum specimen (intervention group</a:t>
            </a:r>
            <a:r>
              <a:rPr lang="en-US" b="1" i="1" dirty="0" smtClean="0"/>
              <a:t>)</a:t>
            </a:r>
          </a:p>
          <a:p>
            <a:pPr marL="0" indent="0">
              <a:buNone/>
              <a:defRPr/>
            </a:pPr>
            <a:endParaRPr lang="en-US" b="1" i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b="1" i="1" dirty="0" err="1"/>
              <a:t>OMNIgene</a:t>
            </a:r>
            <a:r>
              <a:rPr lang="en-CA" b="1" i="1" dirty="0"/>
              <a:t>-SPUTUM treatment of samples did not cause an increase in </a:t>
            </a:r>
            <a:r>
              <a:rPr lang="en-CA" b="1" i="1" dirty="0" err="1"/>
              <a:t>Xpert</a:t>
            </a:r>
            <a:r>
              <a:rPr lang="en-CA" b="1" i="1" dirty="0"/>
              <a:t> MTB/RIF errors or invalid test </a:t>
            </a:r>
            <a:r>
              <a:rPr lang="en-CA" b="1" i="1" dirty="0" smtClean="0"/>
              <a:t>results</a:t>
            </a:r>
          </a:p>
          <a:p>
            <a:pPr marL="0" indent="0">
              <a:buNone/>
              <a:defRPr/>
            </a:pPr>
            <a:endParaRPr lang="en-US" b="1" i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i="1" dirty="0" smtClean="0"/>
              <a:t>OMNI-gene </a:t>
            </a:r>
            <a:r>
              <a:rPr lang="en-US" b="1" i="1" dirty="0"/>
              <a:t>sputum sample optimizer is </a:t>
            </a:r>
            <a:r>
              <a:rPr lang="en-US" b="1" i="1" dirty="0" smtClean="0"/>
              <a:t>good </a:t>
            </a:r>
            <a:r>
              <a:rPr lang="en-US" b="1" i="1" dirty="0"/>
              <a:t>alternative solution to store and transport sputum specimen from peripheral or remote sputum collection points to </a:t>
            </a:r>
            <a:r>
              <a:rPr lang="en-US" b="1" i="1" dirty="0" err="1"/>
              <a:t>GeneXpert</a:t>
            </a:r>
            <a:r>
              <a:rPr lang="en-US" b="1" i="1" dirty="0"/>
              <a:t> diagnostic </a:t>
            </a:r>
            <a:r>
              <a:rPr lang="en-US" b="1" i="1" dirty="0" smtClean="0"/>
              <a:t>centers</a:t>
            </a:r>
          </a:p>
          <a:p>
            <a:pPr marL="0" indent="0">
              <a:buNone/>
              <a:defRPr/>
            </a:pPr>
            <a:endParaRPr lang="en-US" b="1" i="1" dirty="0" smtClean="0"/>
          </a:p>
        </p:txBody>
      </p:sp>
      <p:pic>
        <p:nvPicPr>
          <p:cNvPr id="24580" name="Picture 10" descr="http://www.stoptb.org/assets/images/global/awards/tbreach/stoptb_REACH_log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832475"/>
            <a:ext cx="17240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 descr="http://www.faceofmalawi.com/wp-content/uploads/2014/07/Malawi_coat_of_arm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518150"/>
            <a:ext cx="1562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199"/>
            <a:ext cx="8839200" cy="3505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MOH-Malawi (National TB Control Program)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STOP-TB Partnership (TB-REACH)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DNA-GENOTEK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National Health Sciences Research Committee (NHSRC) of Malawi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01557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7713</TotalTime>
  <Words>445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Times</vt:lpstr>
      <vt:lpstr>Times New Roman</vt:lpstr>
      <vt:lpstr>Wingdings</vt:lpstr>
      <vt:lpstr>Blank Presentation</vt:lpstr>
      <vt:lpstr>    Malawi, 2016  </vt:lpstr>
      <vt:lpstr>Background and Objective </vt:lpstr>
      <vt:lpstr>Methodology </vt:lpstr>
      <vt:lpstr>Results</vt:lpstr>
      <vt:lpstr>Conclusion and recommendation </vt:lpstr>
      <vt:lpstr>Acknowledgements  </vt:lpstr>
    </vt:vector>
  </TitlesOfParts>
  <Company>Cueto &amp; Reed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Richard Reed</dc:creator>
  <cp:lastModifiedBy>Mullinax, Melanie</cp:lastModifiedBy>
  <cp:revision>344</cp:revision>
  <dcterms:created xsi:type="dcterms:W3CDTF">2006-09-13T21:20:12Z</dcterms:created>
  <dcterms:modified xsi:type="dcterms:W3CDTF">2016-10-31T17:31:50Z</dcterms:modified>
</cp:coreProperties>
</file>